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66FF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90929"/>
  </p:normalViewPr>
  <p:slideViewPr>
    <p:cSldViewPr>
      <p:cViewPr varScale="1">
        <p:scale>
          <a:sx n="95" d="100"/>
          <a:sy n="95" d="100"/>
        </p:scale>
        <p:origin x="84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6928-4472-E1BE-28F9-AFDC84A39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C9746-25B1-C9CE-FFFD-A1ACD9B6B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9F2E4-B930-CBE5-5894-BC8779D1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4FE3-0720-AB1D-36F7-7BE3FEC5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5E577-C845-CFA8-EF42-10989C47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9F294-6C25-47BE-9C60-2EAAD0C32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7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F6BD-0F51-181E-B379-74F8A083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2F327-B08D-D644-6A6A-4F5E00265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FBED6-76DE-DF12-BEC3-3ED4236F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664F1-7DC6-E404-45E9-FCE9F60CC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EFCDC-656C-B719-198B-28C69D20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B5BD8-E68D-42D4-9844-8ED05211F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52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84FC09-E8A7-6D84-86EA-15BEFEEAD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3BFDE-29C7-8292-82A9-E0967CF40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49974-294B-55CE-BCA9-289C2D4F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63F18-1BAF-6D4C-CFE4-EF27AEB5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1A28E-E07F-B1E1-ADB3-2F793661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1ADED-C0D2-407B-B5FB-148900E72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1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ADC4A-0F9D-64E4-4BC8-A1E78FD6C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BB7D7FD8-6A8E-915F-043A-B8606E56EBAD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AC348-E860-2A16-B56B-05B673E4F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F9A0F-1BDF-8055-321F-B0F09743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1D0-8BF6-408B-62C8-CEC00748F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32D15-0264-BE54-42F5-6EA34085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58DBCA-5BB6-4473-BEB5-1F2DC1B5A9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46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C8B5-6DB4-1A26-A784-0C2526E7B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358F6-6918-CE67-3F5D-C7C853227AA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924E4112-1D35-A48B-65CC-82EE0B64B63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12A7F-1B9E-D45D-CACD-91796E52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2235D-1CBE-20E6-46E2-F7CA0CDA6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E5F45-0DBD-1120-B269-B4C0DDFC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58C7A1-AE6E-42D8-9099-78F0408D91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56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53C7-F858-9A59-7ECC-632AA01A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6874B-A823-17B8-563F-432FFE133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A87F6-4525-627F-CB9C-F9CBB334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A37ED-72E3-9866-2BA3-45C15A03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A92C7-678D-9DBB-B380-40C90C28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A95AA-CCB5-46DE-9C20-5BD2E6121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15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947C9-8B51-4099-6D0E-C2B72DFA9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BD98F-5884-B585-DABE-D0BF4BF6B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37836-EEB5-5DD6-DD03-226CD344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FCAE0-0CEB-07BE-80F5-506C1EA3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2DFCC-34D9-DA37-9A8C-5D6D8F38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0831A-B4DF-411F-A7FB-CB9AABF0B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18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7E4DA-FBD1-C9F2-36E0-9F4E96F14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E759-C5F8-EA92-F5CA-92B211D2A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E370D-0453-DD14-2613-F08700E85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9ECF2-179B-FC53-BAB8-BA420949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0285E-A978-3EC6-E8C1-B4546E39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A13F1-3C1C-D1E3-5225-B2C91AE9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5D70C-1EC1-4D23-90AC-4E0CFBEC2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88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E422-970B-2CF3-AAC9-937BD8AE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204E6-1786-94DD-D8FB-275D46326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C0A9A-F7DF-39B8-1D01-2433019C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6C09BB-0BFB-5E3F-CC60-018C27DE1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A25B2-6216-CE9F-AE83-9506815D8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B210F-D341-C6FF-529E-5016148C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02DDB-0926-1E3F-2FAB-BF922E83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B9624-2C18-719B-BBBB-790A1C83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C63C3-12D0-4F75-803F-D8D40CFC4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53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7836-F070-B659-855C-BDC3F37B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BFA5A3-FFF8-73E3-A5AC-B2F4B9DF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903DD-7CA8-4F57-4B28-9FFC5DA3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40BF9-CCD4-D9B3-24D0-1B9B6339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B96BF-4913-4D6E-ADFA-71B324FE0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59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5E1D5-3C03-E7BB-5DF2-18253A3C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FE5E5-6716-B57E-1BBB-8F84E118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14EDF-5D37-AC33-E86E-02A6A4BF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EC64-8A71-4DFA-AD65-A33E653E8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06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B2C54-0A0F-A04C-C69B-8E4ECD400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3BDC3-2B82-2ED4-E946-1026572E9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5DA1F-4569-1BF9-4058-5D9CB2DC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8E401-8835-39C7-2428-B39CE3AF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48071-504B-69F1-B763-4D1E956D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924E6-73C7-B605-9024-FFEF0C4A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40AE8-B251-476D-91CE-B65322EFE9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9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144C9-D18D-EC13-4A4E-796449CDD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BDC58-8750-0FCD-9672-5EE6CA525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484E-1FC7-6B19-B4FB-492EFA92C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918AB-8056-EDD6-863C-09067D41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B8E02-45BD-1556-A372-CEA91274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D794-BF08-745F-0575-51E08538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50ACC-C4EB-4173-846B-F8D94B0B2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6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5BB7BA-41F0-7DBD-6A2E-CA90508EC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5E1498-1845-BE14-643C-59E86F12F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8902D0-764E-3DB4-DF1B-FADC5EDF11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759A88-45F1-E008-C402-CC269B717D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FBEF7D-C61E-9FB6-740B-2C63EADC28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1075B7-0B75-44E8-9837-A697FC1FC3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D0E5711-B1B9-49F1-A79A-B42366F7C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r>
              <a:rPr lang="en-GB" altLang="en-US" sz="9600" b="1">
                <a:latin typeface="Andy" pitchFamily="66" charset="0"/>
              </a:rPr>
              <a:t>Boyle’s Law</a:t>
            </a:r>
            <a:endParaRPr lang="en-US" altLang="en-US" sz="9600" b="1"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C8BCADA-40E6-CDE7-0486-BC64DB76D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GB" altLang="en-US"/>
              <a:t>Another way of plotting the data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1A57F76-CA2C-B7A7-AF9D-6AA734A4F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GB" altLang="en-US"/>
              <a:t>Curved lines are hard to recognise, so we plot the volume against the reciprocal of pressure (ie. 1/p)</a:t>
            </a:r>
          </a:p>
          <a:p>
            <a:r>
              <a:rPr lang="en-GB" altLang="en-US"/>
              <a:t>This time the points lie close to a straight line through the origin.</a:t>
            </a:r>
          </a:p>
          <a:p>
            <a:r>
              <a:rPr lang="en-GB" altLang="en-US"/>
              <a:t>This means </a:t>
            </a:r>
            <a:r>
              <a:rPr lang="en-GB" altLang="en-US" sz="2800" b="1">
                <a:solidFill>
                  <a:srgbClr val="FF0000"/>
                </a:solidFill>
              </a:rPr>
              <a:t>volume is directly proportional to 1/pressure</a:t>
            </a:r>
            <a:r>
              <a:rPr lang="en-GB" altLang="en-US" b="1"/>
              <a:t> </a:t>
            </a:r>
            <a:r>
              <a:rPr lang="en-GB" altLang="en-US"/>
              <a:t>or </a:t>
            </a:r>
          </a:p>
          <a:p>
            <a:r>
              <a:rPr lang="en-GB" altLang="en-US" sz="2800" b="1">
                <a:solidFill>
                  <a:srgbClr val="FF0000"/>
                </a:solidFill>
              </a:rPr>
              <a:t>volume is inversely proportional to pressure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27905E5-125D-AC47-32F2-9106FEF3A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This leads us back to Boyle’s Law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D911791-1405-24E1-F8D2-DAA2C057F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   </a:t>
            </a:r>
            <a:r>
              <a:rPr lang="en-GB" altLang="en-US" sz="4000" b="1">
                <a:solidFill>
                  <a:srgbClr val="FF0000"/>
                </a:solidFill>
              </a:rPr>
              <a:t>Boyle’s Law: for a fixed mass of gas kept at constant temperature the volume of the gas is inversely proportional to its pressure.</a:t>
            </a:r>
            <a:endParaRPr lang="en-US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7235BB-9627-6A65-8ED8-8D678EE88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GB" altLang="en-US"/>
              <a:t>Problem:</a:t>
            </a: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952D571-5EF8-0E8C-69C5-4B4863769D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>
                <a:latin typeface="Arial" panose="020B0604020202020204" pitchFamily="34" charset="0"/>
              </a:rPr>
              <a:t>A deep sea diver is working at a depth where the pressure is 3.0 atmospheres. He is breathing out air bubbles. The volume of each air bubble is 2 cm</a:t>
            </a:r>
            <a:r>
              <a:rPr lang="en-GB" altLang="en-US" sz="2400" baseline="30000">
                <a:latin typeface="Arial" panose="020B0604020202020204" pitchFamily="34" charset="0"/>
              </a:rPr>
              <a:t>2</a:t>
            </a:r>
            <a:r>
              <a:rPr lang="en-GB" altLang="en-US" sz="2400">
                <a:latin typeface="Arial" panose="020B0604020202020204" pitchFamily="34" charset="0"/>
              </a:rPr>
              <a:t>. At the surface the pressure is 1 atmosphere. What is the volume of each bubble when it reaches the surface?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8D229751-C4A5-AA03-C070-E18CF6F8A8B0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799013" y="1981200"/>
          <a:ext cx="35067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200582" imgH="2580952" progId="Paint.Picture">
                  <p:embed/>
                </p:oleObj>
              </mc:Choice>
              <mc:Fallback>
                <p:oleObj name="Bitmap Image" r:id="rId2" imgW="2200582" imgH="258095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1981200"/>
                        <a:ext cx="350678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030516A-AA05-BAC5-D189-C9DD2971C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How we work this out:</a:t>
            </a: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5A4FF77-7DFA-882D-49B1-D81EC637E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We assume that the temperature is constant, so Boyle’s Law applies:</a:t>
            </a:r>
          </a:p>
          <a:p>
            <a:r>
              <a:rPr lang="en-GB" altLang="en-US" sz="2800">
                <a:solidFill>
                  <a:srgbClr val="FF0000"/>
                </a:solidFill>
              </a:rPr>
              <a:t>Formula first:</a:t>
            </a:r>
            <a:r>
              <a:rPr lang="en-GB" altLang="en-US" sz="2800"/>
              <a:t>		</a:t>
            </a:r>
            <a:r>
              <a:rPr lang="en-GB" altLang="en-US" sz="2800" b="1"/>
              <a:t>P</a:t>
            </a:r>
            <a:r>
              <a:rPr lang="en-GB" altLang="en-US" sz="2800" b="1" baseline="-25000"/>
              <a:t>1</a:t>
            </a:r>
            <a:r>
              <a:rPr lang="en-GB" altLang="en-US" sz="2800" b="1"/>
              <a:t> x V</a:t>
            </a:r>
            <a:r>
              <a:rPr lang="en-GB" altLang="en-US" sz="2800" b="1" baseline="-25000"/>
              <a:t>1</a:t>
            </a:r>
            <a:r>
              <a:rPr lang="en-GB" altLang="en-US" sz="2800" b="1"/>
              <a:t> = P</a:t>
            </a:r>
            <a:r>
              <a:rPr lang="en-GB" altLang="en-US" sz="2800" b="1" baseline="-25000"/>
              <a:t>2</a:t>
            </a:r>
            <a:r>
              <a:rPr lang="en-GB" altLang="en-US" sz="2800" b="1"/>
              <a:t> x V</a:t>
            </a:r>
            <a:r>
              <a:rPr lang="en-GB" altLang="en-US" sz="2800" b="1" baseline="-25000"/>
              <a:t>2</a:t>
            </a:r>
          </a:p>
          <a:p>
            <a:endParaRPr lang="en-GB" altLang="en-US" sz="2800" b="1" baseline="-25000"/>
          </a:p>
          <a:p>
            <a:r>
              <a:rPr lang="en-GB" altLang="en-US" sz="2800">
                <a:solidFill>
                  <a:srgbClr val="FF0000"/>
                </a:solidFill>
              </a:rPr>
              <a:t>Then numbers:= </a:t>
            </a:r>
            <a:r>
              <a:rPr lang="en-GB" altLang="en-US" sz="2800" b="1"/>
              <a:t>1.0 x 2 = 3.0 x V</a:t>
            </a:r>
            <a:r>
              <a:rPr lang="en-GB" altLang="en-US" sz="2800" b="1" baseline="-25000"/>
              <a:t>2</a:t>
            </a:r>
          </a:p>
          <a:p>
            <a:r>
              <a:rPr lang="en-GB" altLang="en-US" sz="2800">
                <a:solidFill>
                  <a:srgbClr val="9900CC"/>
                </a:solidFill>
              </a:rPr>
              <a:t>Now rearrange the numbers so that you have V2 on one side, and the rest of the numbers on the other side of the ‘equals’ symbol.</a:t>
            </a:r>
            <a:endParaRPr lang="en-US" altLang="en-US" sz="280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660588-3732-A94A-CC3A-9F89EBFB9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Here’s what you should have calculated</a:t>
            </a:r>
            <a:endParaRPr lang="en-US" altLang="en-US" sz="3200" b="1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4E6C747-E21F-7D3E-B166-AB4671642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				</a:t>
            </a:r>
            <a:r>
              <a:rPr lang="en-GB" altLang="en-US" b="1"/>
              <a:t>V2 = </a:t>
            </a:r>
            <a:r>
              <a:rPr lang="en-GB" altLang="en-US" b="1" u="sng"/>
              <a:t>3.0 x 2</a:t>
            </a:r>
          </a:p>
          <a:p>
            <a:pPr>
              <a:buFontTx/>
              <a:buNone/>
            </a:pPr>
            <a:r>
              <a:rPr lang="en-GB" altLang="en-US" b="1"/>
              <a:t>                			   1.0</a:t>
            </a:r>
          </a:p>
          <a:p>
            <a:pPr>
              <a:buFontTx/>
              <a:buNone/>
            </a:pPr>
            <a:r>
              <a:rPr lang="en-GB" altLang="en-US"/>
              <a:t>	</a:t>
            </a:r>
          </a:p>
          <a:p>
            <a:pPr>
              <a:buFontTx/>
              <a:buNone/>
            </a:pPr>
            <a:r>
              <a:rPr lang="en-GB" altLang="en-US"/>
              <a:t>	therefore volume of bubbles = 6 cm</a:t>
            </a:r>
            <a:r>
              <a:rPr lang="en-GB" altLang="en-US" baseline="30000"/>
              <a:t>3</a:t>
            </a:r>
          </a:p>
          <a:p>
            <a:pPr>
              <a:buFontTx/>
              <a:buNone/>
            </a:pPr>
            <a:endParaRPr lang="en-GB" altLang="en-US" baseline="30000"/>
          </a:p>
          <a:p>
            <a:pPr>
              <a:buFontTx/>
              <a:buNone/>
            </a:pPr>
            <a:endParaRPr lang="en-GB" altLang="en-US" baseline="30000"/>
          </a:p>
          <a:p>
            <a:pPr>
              <a:buFontTx/>
              <a:buNone/>
            </a:pPr>
            <a:r>
              <a:rPr lang="en-GB" altLang="en-US"/>
              <a:t>   </a:t>
            </a:r>
            <a:r>
              <a:rPr lang="en-GB" altLang="en-US" sz="2400"/>
              <a:t>Note that P</a:t>
            </a:r>
            <a:r>
              <a:rPr lang="en-GB" altLang="en-US" sz="2400" baseline="-25000"/>
              <a:t>1</a:t>
            </a:r>
            <a:r>
              <a:rPr lang="en-GB" altLang="en-US" sz="2400"/>
              <a:t> and P</a:t>
            </a:r>
            <a:r>
              <a:rPr lang="en-GB" altLang="en-US" sz="2400" baseline="-25000"/>
              <a:t>2</a:t>
            </a:r>
            <a:r>
              <a:rPr lang="en-GB" altLang="en-US" sz="2400"/>
              <a:t> have the same unit, as will V</a:t>
            </a:r>
            <a:r>
              <a:rPr lang="en-GB" altLang="en-US" sz="2400" baseline="-25000"/>
              <a:t>1</a:t>
            </a:r>
            <a:r>
              <a:rPr lang="en-GB" altLang="en-US" sz="2400"/>
              <a:t> and V</a:t>
            </a:r>
            <a:r>
              <a:rPr lang="en-GB" altLang="en-US" sz="2400" baseline="-25000"/>
              <a:t>2</a:t>
            </a:r>
          </a:p>
          <a:p>
            <a:pPr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141A0EF4-4E4E-367D-DEF7-9729C3166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BDEBE6A-8142-2B77-EDF5-41321B6FE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GB" altLang="en-US" b="1">
                <a:latin typeface="Arial" panose="020B0604020202020204" pitchFamily="34" charset="0"/>
              </a:rPr>
              <a:t>What is Boyle’s Law?</a:t>
            </a:r>
            <a:r>
              <a:rPr lang="en-GB" altLang="en-US" b="1"/>
              <a:t> </a:t>
            </a:r>
            <a:endParaRPr lang="en-US" altLang="en-US" b="1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D8D7C9-554E-00F7-7C3F-4E2CDD782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Arial" panose="020B0604020202020204" pitchFamily="34" charset="0"/>
              </a:rPr>
              <a:t>Boyle’s Law is one of the laws in physics that concern the behaviour of gases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Arial" panose="020B0604020202020204" pitchFamily="34" charset="0"/>
              </a:rPr>
              <a:t>When a gas is under pressure it takes up less space: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Arial" panose="020B0604020202020204" pitchFamily="34" charset="0"/>
              </a:rPr>
              <a:t>The higher the pressure, the smaller the volume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Arial" panose="020B0604020202020204" pitchFamily="34" charset="0"/>
              </a:rPr>
              <a:t>Boyles Law tells us about the relationship between the volume of a gas and its pressure at a constant temperature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Arial" panose="020B0604020202020204" pitchFamily="34" charset="0"/>
              </a:rPr>
              <a:t>The law states that </a:t>
            </a:r>
            <a:r>
              <a:rPr lang="en-GB" altLang="en-US" sz="2800" b="1">
                <a:solidFill>
                  <a:schemeClr val="accent2"/>
                </a:solidFill>
                <a:latin typeface="Arial" panose="020B0604020202020204" pitchFamily="34" charset="0"/>
              </a:rPr>
              <a:t>pressure is inversely proportional to the volume</a:t>
            </a:r>
            <a:endParaRPr lang="en-US" altLang="en-US" sz="28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43B9297-7074-E395-288A-139F9D726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en-GB" altLang="en-US" sz="3200" b="1">
                <a:latin typeface="Arial" panose="020B0604020202020204" pitchFamily="34" charset="0"/>
              </a:rPr>
              <a:t>How can we write Boyle’s Law as a formula?</a:t>
            </a:r>
            <a:endParaRPr lang="en-US" altLang="en-US" sz="3200" b="1">
              <a:latin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7A6EB75-1323-10BA-D8DF-0AC4AF67B5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114800"/>
          </a:xfrm>
          <a:solidFill>
            <a:srgbClr val="66FF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Pressure is inversely proportional to the volume and can be written as: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Pressure </a:t>
            </a:r>
            <a:r>
              <a:rPr lang="en-GB" altLang="en-US" sz="2800" b="1">
                <a:latin typeface="Symbol" panose="05050102010706020507" pitchFamily="18" charset="2"/>
              </a:rPr>
              <a:t>a</a:t>
            </a:r>
            <a:r>
              <a:rPr lang="en-GB" altLang="en-US" sz="2800" b="1"/>
              <a:t>  1/volume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solidFill>
                  <a:srgbClr val="FF0000"/>
                </a:solidFill>
              </a:rPr>
              <a:t>P=pressure in N/m</a:t>
            </a:r>
            <a:r>
              <a:rPr lang="en-GB" altLang="en-US" sz="2800" baseline="30000">
                <a:solidFill>
                  <a:srgbClr val="FF0000"/>
                </a:solidFill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solidFill>
                  <a:srgbClr val="FF0000"/>
                </a:solidFill>
              </a:rPr>
              <a:t>V=volume in dm</a:t>
            </a:r>
            <a:r>
              <a:rPr lang="en-GB" altLang="en-US" sz="2800" baseline="30000">
                <a:solidFill>
                  <a:srgbClr val="FF0000"/>
                </a:solidFill>
              </a:rPr>
              <a:t>3</a:t>
            </a:r>
            <a:r>
              <a:rPr lang="en-GB" altLang="en-US" sz="2800">
                <a:solidFill>
                  <a:srgbClr val="FF0000"/>
                </a:solidFill>
              </a:rPr>
              <a:t> (litres)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rgbClr val="FF0000"/>
                </a:solidFill>
                <a:latin typeface="Bradley Hand ITC" panose="03070402050302030203" pitchFamily="66" charset="0"/>
              </a:rPr>
              <a:t>k</a:t>
            </a:r>
            <a:r>
              <a:rPr lang="en-GB" altLang="en-US" sz="2800">
                <a:solidFill>
                  <a:srgbClr val="FF0000"/>
                </a:solidFill>
              </a:rPr>
              <a:t>=constant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C0F23CF-9310-65B0-6282-9EAD71D352B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66FFFF"/>
          </a:solidFill>
        </p:spPr>
        <p:txBody>
          <a:bodyPr/>
          <a:lstStyle/>
          <a:p>
            <a:r>
              <a:rPr lang="en-GB" altLang="en-US" sz="2800"/>
              <a:t>This is more usually written as:</a:t>
            </a:r>
          </a:p>
          <a:p>
            <a:endParaRPr lang="en-GB" altLang="en-US" sz="2800"/>
          </a:p>
          <a:p>
            <a:r>
              <a:rPr lang="en-GB" altLang="en-US" sz="2800" b="1"/>
              <a:t>Pressure = </a:t>
            </a:r>
            <a:r>
              <a:rPr lang="en-GB" altLang="en-US" sz="2800" b="1" u="sng"/>
              <a:t>constant</a:t>
            </a:r>
          </a:p>
          <a:p>
            <a:pPr>
              <a:buFontTx/>
              <a:buNone/>
            </a:pPr>
            <a:r>
              <a:rPr lang="en-GB" altLang="en-US" sz="2800" b="1"/>
              <a:t>                       volume</a:t>
            </a:r>
          </a:p>
          <a:p>
            <a:r>
              <a:rPr lang="en-GB" altLang="en-US" sz="2800" b="1"/>
              <a:t>PV=</a:t>
            </a:r>
            <a:r>
              <a:rPr lang="en-GB" altLang="en-US" b="1">
                <a:latin typeface="Bradley Hand ITC" panose="03070402050302030203" pitchFamily="66" charset="0"/>
              </a:rPr>
              <a:t>k</a:t>
            </a:r>
          </a:p>
          <a:p>
            <a:r>
              <a:rPr lang="en-GB" altLang="en-US" b="1"/>
              <a:t>P</a:t>
            </a:r>
            <a:r>
              <a:rPr lang="en-GB" altLang="en-US" b="1" baseline="-25000"/>
              <a:t>1</a:t>
            </a:r>
            <a:r>
              <a:rPr lang="en-GB" altLang="en-US" b="1"/>
              <a:t>V</a:t>
            </a:r>
            <a:r>
              <a:rPr lang="en-GB" altLang="en-US" b="1" baseline="-25000"/>
              <a:t>1</a:t>
            </a:r>
            <a:r>
              <a:rPr lang="en-GB" altLang="en-US" b="1"/>
              <a:t>=P</a:t>
            </a:r>
            <a:r>
              <a:rPr lang="en-GB" altLang="en-US" b="1" baseline="-25000"/>
              <a:t>2</a:t>
            </a:r>
            <a:r>
              <a:rPr lang="en-GB" altLang="en-US" b="1"/>
              <a:t>V</a:t>
            </a:r>
            <a:r>
              <a:rPr lang="en-GB" altLang="en-US" b="1" baseline="-25000"/>
              <a:t>2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build="p" autoUpdateAnimBg="0"/>
      <p:bldP spid="51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E097D95-9763-7974-A3DD-C302AAA54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914400"/>
          </a:xfrm>
        </p:spPr>
        <p:txBody>
          <a:bodyPr/>
          <a:lstStyle/>
          <a:p>
            <a:r>
              <a:rPr lang="en-GB" altLang="en-US" sz="3600" b="1">
                <a:solidFill>
                  <a:srgbClr val="9900CC"/>
                </a:solidFill>
              </a:rPr>
              <a:t>How can we investigate Boyle’s Law</a:t>
            </a:r>
            <a:r>
              <a:rPr lang="en-GB" altLang="en-US">
                <a:solidFill>
                  <a:srgbClr val="9900CC"/>
                </a:solidFill>
              </a:rPr>
              <a:t>?</a:t>
            </a:r>
            <a:endParaRPr lang="en-US" altLang="en-US">
              <a:solidFill>
                <a:srgbClr val="9900CC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C9F82DF-EFAF-ABD1-62B2-51475C6CF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When investigating Boyles law a given volume of gas is sucked into a cylinder and the end is sealed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The temperature of the gas is kept constant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Using several equal weights we can apply increasing pressure to the gas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We can calculate the pressure by dividing the force applied by the area of the top of the cylinder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The volume will be shown on the scale on the cylinder</a:t>
            </a:r>
          </a:p>
          <a:p>
            <a:pPr>
              <a:lnSpc>
                <a:spcPct val="90000"/>
              </a:lnSpc>
            </a:pPr>
            <a:endParaRPr lang="en-GB" altLang="en-US" sz="2800" b="1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408C28-154A-5F6A-9A2E-7681C65F6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Boyle’s Law apparatus</a:t>
            </a:r>
            <a:endParaRPr lang="en-US" altLang="en-US"/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15678E43-4979-4946-8B2C-3CD05A6812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549400"/>
          <a:ext cx="746760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6380952" imgH="3952381" progId="Paint.Picture">
                  <p:embed/>
                </p:oleObj>
              </mc:Choice>
              <mc:Fallback>
                <p:oleObj name="Bitmap Image" r:id="rId2" imgW="6380952" imgH="3952381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49400"/>
                        <a:ext cx="7467600" cy="477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CEBE402-6302-9A20-0068-0FD380DC1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GB" altLang="en-US" sz="3200" b="1">
                <a:solidFill>
                  <a:schemeClr val="tx1"/>
                </a:solidFill>
              </a:rPr>
              <a:t>Below are some results of an experiment</a:t>
            </a:r>
            <a:endParaRPr lang="en-US" altLang="en-US" sz="3200" b="1">
              <a:solidFill>
                <a:schemeClr val="tx1"/>
              </a:solidFill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93996E4-6D04-B9A0-5683-ABB63FB0BBA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5257800"/>
            <a:ext cx="7696200" cy="838200"/>
          </a:xfrm>
        </p:spPr>
        <p:txBody>
          <a:bodyPr/>
          <a:lstStyle/>
          <a:p>
            <a:r>
              <a:rPr lang="en-GB" altLang="en-US" sz="2400"/>
              <a:t>Calculate </a:t>
            </a:r>
            <a:r>
              <a:rPr lang="en-GB" altLang="en-US" sz="2400" b="1"/>
              <a:t>pV</a:t>
            </a:r>
            <a:r>
              <a:rPr lang="en-GB" altLang="en-US" sz="2400"/>
              <a:t> (pressure x volume) for each set of results. What do you notice?</a:t>
            </a:r>
          </a:p>
          <a:p>
            <a:endParaRPr lang="en-US" altLang="en-US" sz="2400"/>
          </a:p>
        </p:txBody>
      </p:sp>
      <p:grpSp>
        <p:nvGrpSpPr>
          <p:cNvPr id="8304" name="Group 112">
            <a:extLst>
              <a:ext uri="{FF2B5EF4-FFF2-40B4-BE49-F238E27FC236}">
                <a16:creationId xmlns:a16="http://schemas.microsoft.com/office/drawing/2014/main" id="{8A1725FB-97CA-675B-92D5-B6A27D41ADC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066800"/>
            <a:ext cx="5829300" cy="3733800"/>
            <a:chOff x="-3" y="-3"/>
            <a:chExt cx="3672" cy="2435"/>
          </a:xfrm>
        </p:grpSpPr>
        <p:grpSp>
          <p:nvGrpSpPr>
            <p:cNvPr id="8302" name="Group 110">
              <a:extLst>
                <a:ext uri="{FF2B5EF4-FFF2-40B4-BE49-F238E27FC236}">
                  <a16:creationId xmlns:a16="http://schemas.microsoft.com/office/drawing/2014/main" id="{CAEC3D84-EBA2-0EC6-B7BE-FEFC06140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666" cy="2429"/>
              <a:chOff x="0" y="0"/>
              <a:chExt cx="3666" cy="2429"/>
            </a:xfrm>
          </p:grpSpPr>
          <p:grpSp>
            <p:nvGrpSpPr>
              <p:cNvPr id="8269" name="Group 77">
                <a:extLst>
                  <a:ext uri="{FF2B5EF4-FFF2-40B4-BE49-F238E27FC236}">
                    <a16:creationId xmlns:a16="http://schemas.microsoft.com/office/drawing/2014/main" id="{E4EBB50A-ED99-47BF-96FF-0EF45EF199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222" cy="509"/>
                <a:chOff x="0" y="0"/>
                <a:chExt cx="1222" cy="509"/>
              </a:xfrm>
            </p:grpSpPr>
            <p:sp>
              <p:nvSpPr>
                <p:cNvPr id="8268" name="Rectangle 76">
                  <a:extLst>
                    <a:ext uri="{FF2B5EF4-FFF2-40B4-BE49-F238E27FC236}">
                      <a16:creationId xmlns:a16="http://schemas.microsoft.com/office/drawing/2014/main" id="{A245D580-6FBC-DDC3-2F03-8094FD4A3E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8267" name="Group 75">
                  <a:extLst>
                    <a:ext uri="{FF2B5EF4-FFF2-40B4-BE49-F238E27FC236}">
                      <a16:creationId xmlns:a16="http://schemas.microsoft.com/office/drawing/2014/main" id="{F5C7C879-44D0-AE5F-4862-BB287FE6D5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222" cy="509"/>
                  <a:chOff x="0" y="0"/>
                  <a:chExt cx="1222" cy="509"/>
                </a:xfrm>
              </p:grpSpPr>
              <p:sp>
                <p:nvSpPr>
                  <p:cNvPr id="8251" name="Rectangle 59">
                    <a:extLst>
                      <a:ext uri="{FF2B5EF4-FFF2-40B4-BE49-F238E27FC236}">
                        <a16:creationId xmlns:a16="http://schemas.microsoft.com/office/drawing/2014/main" id="{AC05224B-7E64-3BEA-C497-CC41A9B2D2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en-US" altLang="en-US" sz="2000" b="1">
                        <a:latin typeface="Arial" panose="020B0604020202020204" pitchFamily="34" charset="0"/>
                        <a:cs typeface="Times New Roman" panose="02020603050405020304" pitchFamily="18" charset="0"/>
                      </a:rPr>
                      <a:t>Pressure p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8266" name="Rectangle 74">
                    <a:extLst>
                      <a:ext uri="{FF2B5EF4-FFF2-40B4-BE49-F238E27FC236}">
                        <a16:creationId xmlns:a16="http://schemas.microsoft.com/office/drawing/2014/main" id="{FFFE5824-B60C-516D-C3A8-B26340DE1CB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273" name="Group 81">
                <a:extLst>
                  <a:ext uri="{FF2B5EF4-FFF2-40B4-BE49-F238E27FC236}">
                    <a16:creationId xmlns:a16="http://schemas.microsoft.com/office/drawing/2014/main" id="{1C6C193B-45BE-880D-B024-B71FE38186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0"/>
                <a:ext cx="1222" cy="509"/>
                <a:chOff x="1222" y="0"/>
                <a:chExt cx="1222" cy="509"/>
              </a:xfrm>
            </p:grpSpPr>
            <p:sp>
              <p:nvSpPr>
                <p:cNvPr id="8272" name="Rectangle 80">
                  <a:extLst>
                    <a:ext uri="{FF2B5EF4-FFF2-40B4-BE49-F238E27FC236}">
                      <a16:creationId xmlns:a16="http://schemas.microsoft.com/office/drawing/2014/main" id="{9CB1B7EF-1AB4-8EBA-1155-58513FBE26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8271" name="Group 79">
                  <a:extLst>
                    <a:ext uri="{FF2B5EF4-FFF2-40B4-BE49-F238E27FC236}">
                      <a16:creationId xmlns:a16="http://schemas.microsoft.com/office/drawing/2014/main" id="{C85806FB-0B6A-C761-3806-1242495E15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22" y="0"/>
                  <a:ext cx="1222" cy="509"/>
                  <a:chOff x="1222" y="0"/>
                  <a:chExt cx="1222" cy="509"/>
                </a:xfrm>
              </p:grpSpPr>
              <p:sp>
                <p:nvSpPr>
                  <p:cNvPr id="8252" name="Rectangle 60">
                    <a:extLst>
                      <a:ext uri="{FF2B5EF4-FFF2-40B4-BE49-F238E27FC236}">
                        <a16:creationId xmlns:a16="http://schemas.microsoft.com/office/drawing/2014/main" id="{55E25FAA-50CE-F54C-FAC9-FB78BA2407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bIns="0"/>
                  <a:lstStyle/>
                  <a:p>
                    <a:pPr algn="ctr"/>
                    <a:r>
                      <a:rPr lang="en-US" altLang="en-US" sz="2600" b="1">
                        <a:latin typeface="Arial" panose="020B0604020202020204" pitchFamily="34" charset="0"/>
                      </a:rPr>
                      <a:t>Volume V</a:t>
                    </a: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8270" name="Rectangle 78">
                    <a:extLst>
                      <a:ext uri="{FF2B5EF4-FFF2-40B4-BE49-F238E27FC236}">
                        <a16:creationId xmlns:a16="http://schemas.microsoft.com/office/drawing/2014/main" id="{97A07732-00E5-39F2-C2F6-15DF85047B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22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277" name="Group 85">
                <a:extLst>
                  <a:ext uri="{FF2B5EF4-FFF2-40B4-BE49-F238E27FC236}">
                    <a16:creationId xmlns:a16="http://schemas.microsoft.com/office/drawing/2014/main" id="{10C19A1B-FDF2-79A9-9F10-1486FE10B4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0"/>
                <a:ext cx="1222" cy="509"/>
                <a:chOff x="2444" y="0"/>
                <a:chExt cx="1222" cy="509"/>
              </a:xfrm>
            </p:grpSpPr>
            <p:sp>
              <p:nvSpPr>
                <p:cNvPr id="8276" name="Rectangle 84">
                  <a:extLst>
                    <a:ext uri="{FF2B5EF4-FFF2-40B4-BE49-F238E27FC236}">
                      <a16:creationId xmlns:a16="http://schemas.microsoft.com/office/drawing/2014/main" id="{5892CB3D-0F05-FF43-C66D-3191493440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8275" name="Group 83">
                  <a:extLst>
                    <a:ext uri="{FF2B5EF4-FFF2-40B4-BE49-F238E27FC236}">
                      <a16:creationId xmlns:a16="http://schemas.microsoft.com/office/drawing/2014/main" id="{51160E54-3207-CC4B-43ED-C9A203574DA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44" y="0"/>
                  <a:ext cx="1222" cy="509"/>
                  <a:chOff x="2444" y="0"/>
                  <a:chExt cx="1222" cy="509"/>
                </a:xfrm>
              </p:grpSpPr>
              <p:sp>
                <p:nvSpPr>
                  <p:cNvPr id="8253" name="Rectangle 61">
                    <a:extLst>
                      <a:ext uri="{FF2B5EF4-FFF2-40B4-BE49-F238E27FC236}">
                        <a16:creationId xmlns:a16="http://schemas.microsoft.com/office/drawing/2014/main" id="{D3925F9E-F2D8-CA36-7CC9-B0EE9E8B676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en-US" altLang="en-US" sz="2000" b="1">
                        <a:latin typeface="Arial" panose="020B0604020202020204" pitchFamily="34" charset="0"/>
                        <a:cs typeface="Times New Roman" panose="02020603050405020304" pitchFamily="18" charset="0"/>
                      </a:rPr>
                      <a:t>P x V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8274" name="Rectangle 82">
                    <a:extLst>
                      <a:ext uri="{FF2B5EF4-FFF2-40B4-BE49-F238E27FC236}">
                        <a16:creationId xmlns:a16="http://schemas.microsoft.com/office/drawing/2014/main" id="{2E27DBC0-E208-F21F-B0AC-A8C1520CC94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279" name="Group 87">
                <a:extLst>
                  <a:ext uri="{FF2B5EF4-FFF2-40B4-BE49-F238E27FC236}">
                    <a16:creationId xmlns:a16="http://schemas.microsoft.com/office/drawing/2014/main" id="{8CC6423C-526D-0D1D-300B-F849FA66D1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09"/>
                <a:ext cx="1222" cy="480"/>
                <a:chOff x="0" y="509"/>
                <a:chExt cx="1222" cy="480"/>
              </a:xfrm>
            </p:grpSpPr>
            <p:sp>
              <p:nvSpPr>
                <p:cNvPr id="8254" name="Rectangle 62">
                  <a:extLst>
                    <a:ext uri="{FF2B5EF4-FFF2-40B4-BE49-F238E27FC236}">
                      <a16:creationId xmlns:a16="http://schemas.microsoft.com/office/drawing/2014/main" id="{D8FBDA86-C942-5773-32EE-9417A22FBF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0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1.1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78" name="Rectangle 86">
                  <a:extLst>
                    <a:ext uri="{FF2B5EF4-FFF2-40B4-BE49-F238E27FC236}">
                      <a16:creationId xmlns:a16="http://schemas.microsoft.com/office/drawing/2014/main" id="{55650A74-EC1D-0256-31B5-605A64C57B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81" name="Group 89">
                <a:extLst>
                  <a:ext uri="{FF2B5EF4-FFF2-40B4-BE49-F238E27FC236}">
                    <a16:creationId xmlns:a16="http://schemas.microsoft.com/office/drawing/2014/main" id="{6F7FAE3F-20C6-E5E4-77A1-CCBD7195CC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509"/>
                <a:ext cx="1222" cy="480"/>
                <a:chOff x="1222" y="509"/>
                <a:chExt cx="1222" cy="480"/>
              </a:xfrm>
            </p:grpSpPr>
            <p:sp>
              <p:nvSpPr>
                <p:cNvPr id="8255" name="Rectangle 63">
                  <a:extLst>
                    <a:ext uri="{FF2B5EF4-FFF2-40B4-BE49-F238E27FC236}">
                      <a16:creationId xmlns:a16="http://schemas.microsoft.com/office/drawing/2014/main" id="{D0A0FD3E-D5C2-9095-E611-02B90AE1D3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50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40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80" name="Rectangle 88">
                  <a:extLst>
                    <a:ext uri="{FF2B5EF4-FFF2-40B4-BE49-F238E27FC236}">
                      <a16:creationId xmlns:a16="http://schemas.microsoft.com/office/drawing/2014/main" id="{5FF3F46D-D3D1-ED51-24C6-9E2FAB575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83" name="Group 91">
                <a:extLst>
                  <a:ext uri="{FF2B5EF4-FFF2-40B4-BE49-F238E27FC236}">
                    <a16:creationId xmlns:a16="http://schemas.microsoft.com/office/drawing/2014/main" id="{C6008CB9-01C9-20A3-7187-A5097395EF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509"/>
                <a:ext cx="1222" cy="480"/>
                <a:chOff x="2444" y="509"/>
                <a:chExt cx="1222" cy="480"/>
              </a:xfrm>
            </p:grpSpPr>
            <p:sp>
              <p:nvSpPr>
                <p:cNvPr id="8256" name="Rectangle 64">
                  <a:extLst>
                    <a:ext uri="{FF2B5EF4-FFF2-40B4-BE49-F238E27FC236}">
                      <a16:creationId xmlns:a16="http://schemas.microsoft.com/office/drawing/2014/main" id="{CC7FA5D7-B167-F7E9-6B48-7FDE291C24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50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44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82" name="Rectangle 90">
                  <a:extLst>
                    <a:ext uri="{FF2B5EF4-FFF2-40B4-BE49-F238E27FC236}">
                      <a16:creationId xmlns:a16="http://schemas.microsoft.com/office/drawing/2014/main" id="{BCF8D8C6-7644-5E0F-1464-146151BE2C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85" name="Group 93">
                <a:extLst>
                  <a:ext uri="{FF2B5EF4-FFF2-40B4-BE49-F238E27FC236}">
                    <a16:creationId xmlns:a16="http://schemas.microsoft.com/office/drawing/2014/main" id="{D74BDABA-7784-E8C4-6848-362E9F1397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989"/>
                <a:ext cx="1222" cy="480"/>
                <a:chOff x="0" y="989"/>
                <a:chExt cx="1222" cy="480"/>
              </a:xfrm>
            </p:grpSpPr>
            <p:sp>
              <p:nvSpPr>
                <p:cNvPr id="8257" name="Rectangle 65">
                  <a:extLst>
                    <a:ext uri="{FF2B5EF4-FFF2-40B4-BE49-F238E27FC236}">
                      <a16:creationId xmlns:a16="http://schemas.microsoft.com/office/drawing/2014/main" id="{55872B1A-9CDE-7280-8356-A7800F5FF8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98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1.7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84" name="Rectangle 92">
                  <a:extLst>
                    <a:ext uri="{FF2B5EF4-FFF2-40B4-BE49-F238E27FC236}">
                      <a16:creationId xmlns:a16="http://schemas.microsoft.com/office/drawing/2014/main" id="{E8F69146-95DA-C5A1-86B0-A33CCB049A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87" name="Group 95">
                <a:extLst>
                  <a:ext uri="{FF2B5EF4-FFF2-40B4-BE49-F238E27FC236}">
                    <a16:creationId xmlns:a16="http://schemas.microsoft.com/office/drawing/2014/main" id="{23CACBC8-6FFE-6AF6-71AF-B3CE860440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989"/>
                <a:ext cx="1222" cy="480"/>
                <a:chOff x="1222" y="989"/>
                <a:chExt cx="1222" cy="480"/>
              </a:xfrm>
            </p:grpSpPr>
            <p:sp>
              <p:nvSpPr>
                <p:cNvPr id="8258" name="Rectangle 66">
                  <a:extLst>
                    <a:ext uri="{FF2B5EF4-FFF2-40B4-BE49-F238E27FC236}">
                      <a16:creationId xmlns:a16="http://schemas.microsoft.com/office/drawing/2014/main" id="{DA6B12A4-9E61-3458-4F58-EB18BD622A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98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26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86" name="Rectangle 94">
                  <a:extLst>
                    <a:ext uri="{FF2B5EF4-FFF2-40B4-BE49-F238E27FC236}">
                      <a16:creationId xmlns:a16="http://schemas.microsoft.com/office/drawing/2014/main" id="{4090CE11-B4A6-91B4-52D8-3896D977BD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89" name="Group 97">
                <a:extLst>
                  <a:ext uri="{FF2B5EF4-FFF2-40B4-BE49-F238E27FC236}">
                    <a16:creationId xmlns:a16="http://schemas.microsoft.com/office/drawing/2014/main" id="{94E0DABF-D61B-E708-2D00-C9D10F4B39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989"/>
                <a:ext cx="1222" cy="480"/>
                <a:chOff x="2444" y="989"/>
                <a:chExt cx="1222" cy="480"/>
              </a:xfrm>
            </p:grpSpPr>
            <p:sp>
              <p:nvSpPr>
                <p:cNvPr id="8259" name="Rectangle 67">
                  <a:extLst>
                    <a:ext uri="{FF2B5EF4-FFF2-40B4-BE49-F238E27FC236}">
                      <a16:creationId xmlns:a16="http://schemas.microsoft.com/office/drawing/2014/main" id="{165F5A5C-7D1A-F451-611B-F92B85254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98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88" name="Rectangle 96">
                  <a:extLst>
                    <a:ext uri="{FF2B5EF4-FFF2-40B4-BE49-F238E27FC236}">
                      <a16:creationId xmlns:a16="http://schemas.microsoft.com/office/drawing/2014/main" id="{81A35E40-12D5-AE3D-53E7-3FBC8AB17B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91" name="Group 99">
                <a:extLst>
                  <a:ext uri="{FF2B5EF4-FFF2-40B4-BE49-F238E27FC236}">
                    <a16:creationId xmlns:a16="http://schemas.microsoft.com/office/drawing/2014/main" id="{C34A3B14-6B36-DB42-7DC6-CA0F77216B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469"/>
                <a:ext cx="1222" cy="480"/>
                <a:chOff x="0" y="1469"/>
                <a:chExt cx="1222" cy="480"/>
              </a:xfrm>
            </p:grpSpPr>
            <p:sp>
              <p:nvSpPr>
                <p:cNvPr id="8260" name="Rectangle 68">
                  <a:extLst>
                    <a:ext uri="{FF2B5EF4-FFF2-40B4-BE49-F238E27FC236}">
                      <a16:creationId xmlns:a16="http://schemas.microsoft.com/office/drawing/2014/main" id="{FAF94708-5047-6500-6C32-27857D28EC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46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2.2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90" name="Rectangle 98">
                  <a:extLst>
                    <a:ext uri="{FF2B5EF4-FFF2-40B4-BE49-F238E27FC236}">
                      <a16:creationId xmlns:a16="http://schemas.microsoft.com/office/drawing/2014/main" id="{3B305316-1CFC-DC1F-5046-161F6FC07F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93" name="Group 101">
                <a:extLst>
                  <a:ext uri="{FF2B5EF4-FFF2-40B4-BE49-F238E27FC236}">
                    <a16:creationId xmlns:a16="http://schemas.microsoft.com/office/drawing/2014/main" id="{A325A8AC-A79E-D907-F0F7-DF41FC681D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1469"/>
                <a:ext cx="1222" cy="480"/>
                <a:chOff x="1222" y="1469"/>
                <a:chExt cx="1222" cy="480"/>
              </a:xfrm>
            </p:grpSpPr>
            <p:sp>
              <p:nvSpPr>
                <p:cNvPr id="8261" name="Rectangle 69">
                  <a:extLst>
                    <a:ext uri="{FF2B5EF4-FFF2-40B4-BE49-F238E27FC236}">
                      <a16:creationId xmlns:a16="http://schemas.microsoft.com/office/drawing/2014/main" id="{7E4B20D9-B712-A0F4-BAE3-39A57019B0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146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20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92" name="Rectangle 100">
                  <a:extLst>
                    <a:ext uri="{FF2B5EF4-FFF2-40B4-BE49-F238E27FC236}">
                      <a16:creationId xmlns:a16="http://schemas.microsoft.com/office/drawing/2014/main" id="{77B61227-9030-3635-7780-4746947107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95" name="Group 103">
                <a:extLst>
                  <a:ext uri="{FF2B5EF4-FFF2-40B4-BE49-F238E27FC236}">
                    <a16:creationId xmlns:a16="http://schemas.microsoft.com/office/drawing/2014/main" id="{A7B6E440-3EE3-9C7B-2AC3-BDF3E9388F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1469"/>
                <a:ext cx="1222" cy="480"/>
                <a:chOff x="2444" y="1469"/>
                <a:chExt cx="1222" cy="480"/>
              </a:xfrm>
            </p:grpSpPr>
            <p:sp>
              <p:nvSpPr>
                <p:cNvPr id="8262" name="Rectangle 70">
                  <a:extLst>
                    <a:ext uri="{FF2B5EF4-FFF2-40B4-BE49-F238E27FC236}">
                      <a16:creationId xmlns:a16="http://schemas.microsoft.com/office/drawing/2014/main" id="{7CF50070-57C0-D25D-064D-5E3CEDD160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146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94" name="Rectangle 102">
                  <a:extLst>
                    <a:ext uri="{FF2B5EF4-FFF2-40B4-BE49-F238E27FC236}">
                      <a16:creationId xmlns:a16="http://schemas.microsoft.com/office/drawing/2014/main" id="{DFCF0332-23F4-1196-D9B9-C72D182333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97" name="Group 105">
                <a:extLst>
                  <a:ext uri="{FF2B5EF4-FFF2-40B4-BE49-F238E27FC236}">
                    <a16:creationId xmlns:a16="http://schemas.microsoft.com/office/drawing/2014/main" id="{601730E7-DAB5-8891-5B2D-6B42F6A4B1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49"/>
                <a:ext cx="1222" cy="480"/>
                <a:chOff x="0" y="1949"/>
                <a:chExt cx="1222" cy="480"/>
              </a:xfrm>
            </p:grpSpPr>
            <p:sp>
              <p:nvSpPr>
                <p:cNvPr id="8263" name="Rectangle 71">
                  <a:extLst>
                    <a:ext uri="{FF2B5EF4-FFF2-40B4-BE49-F238E27FC236}">
                      <a16:creationId xmlns:a16="http://schemas.microsoft.com/office/drawing/2014/main" id="{37F6C3CB-C2EC-7D79-7261-07AE6174F7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94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2.6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96" name="Rectangle 104">
                  <a:extLst>
                    <a:ext uri="{FF2B5EF4-FFF2-40B4-BE49-F238E27FC236}">
                      <a16:creationId xmlns:a16="http://schemas.microsoft.com/office/drawing/2014/main" id="{FF9D8C32-6108-471E-AF1E-17F06BEFB1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299" name="Group 107">
                <a:extLst>
                  <a:ext uri="{FF2B5EF4-FFF2-40B4-BE49-F238E27FC236}">
                    <a16:creationId xmlns:a16="http://schemas.microsoft.com/office/drawing/2014/main" id="{230E0343-9EBD-8E76-A6B9-ECDD34E747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1949"/>
                <a:ext cx="1222" cy="480"/>
                <a:chOff x="1222" y="1949"/>
                <a:chExt cx="1222" cy="480"/>
              </a:xfrm>
            </p:grpSpPr>
            <p:sp>
              <p:nvSpPr>
                <p:cNvPr id="8264" name="Rectangle 72">
                  <a:extLst>
                    <a:ext uri="{FF2B5EF4-FFF2-40B4-BE49-F238E27FC236}">
                      <a16:creationId xmlns:a16="http://schemas.microsoft.com/office/drawing/2014/main" id="{783B1037-2440-267F-486C-F9B41AD7F9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194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17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298" name="Rectangle 106">
                  <a:extLst>
                    <a:ext uri="{FF2B5EF4-FFF2-40B4-BE49-F238E27FC236}">
                      <a16:creationId xmlns:a16="http://schemas.microsoft.com/office/drawing/2014/main" id="{D89BD64B-AEAB-4220-AC17-EE1A89E119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8301" name="Group 109">
                <a:extLst>
                  <a:ext uri="{FF2B5EF4-FFF2-40B4-BE49-F238E27FC236}">
                    <a16:creationId xmlns:a16="http://schemas.microsoft.com/office/drawing/2014/main" id="{958F25FE-8FE4-9CE5-43D7-B19B66C738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1949"/>
                <a:ext cx="1222" cy="480"/>
                <a:chOff x="2444" y="1949"/>
                <a:chExt cx="1222" cy="480"/>
              </a:xfrm>
            </p:grpSpPr>
            <p:sp>
              <p:nvSpPr>
                <p:cNvPr id="8265" name="Rectangle 73">
                  <a:extLst>
                    <a:ext uri="{FF2B5EF4-FFF2-40B4-BE49-F238E27FC236}">
                      <a16:creationId xmlns:a16="http://schemas.microsoft.com/office/drawing/2014/main" id="{1607CAE4-6E3B-E9B6-B93E-2CAAD6F827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194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8300" name="Rectangle 108">
                  <a:extLst>
                    <a:ext uri="{FF2B5EF4-FFF2-40B4-BE49-F238E27FC236}">
                      <a16:creationId xmlns:a16="http://schemas.microsoft.com/office/drawing/2014/main" id="{F55EBD74-62C5-EA38-7CC1-0342C704CA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8303" name="Rectangle 111">
              <a:extLst>
                <a:ext uri="{FF2B5EF4-FFF2-40B4-BE49-F238E27FC236}">
                  <a16:creationId xmlns:a16="http://schemas.microsoft.com/office/drawing/2014/main" id="{20BA79DB-08C6-D1E8-C1C6-5EA623938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3672" cy="243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5526593-987D-EC82-F610-9B1CF6F10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>
                <a:solidFill>
                  <a:schemeClr val="accent1"/>
                </a:solidFill>
              </a:rPr>
              <a:t>What these experimental results show</a:t>
            </a:r>
            <a:endParaRPr lang="en-US" altLang="en-US" sz="3200" b="1">
              <a:solidFill>
                <a:schemeClr val="accent1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95BE911-C6A2-7926-B508-462683471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pressure </a:t>
            </a:r>
            <a:r>
              <a:rPr lang="en-GB" altLang="en-US" sz="2800"/>
              <a:t>x</a:t>
            </a:r>
            <a:r>
              <a:rPr lang="en-GB" altLang="en-US"/>
              <a:t> volume for each set of results remains constant</a:t>
            </a:r>
          </a:p>
          <a:p>
            <a:r>
              <a:rPr lang="en-GB" altLang="en-US"/>
              <a:t>This is called Boyle’s Law</a:t>
            </a:r>
          </a:p>
          <a:p>
            <a:r>
              <a:rPr lang="en-GB" altLang="en-US"/>
              <a:t>For a fixed mass of gas, at constant temperature, </a:t>
            </a:r>
            <a:r>
              <a:rPr lang="en-GB" altLang="en-US" b="1"/>
              <a:t>pV = constant  </a:t>
            </a:r>
            <a:r>
              <a:rPr lang="en-GB" altLang="en-US"/>
              <a:t>or</a:t>
            </a:r>
          </a:p>
          <a:p>
            <a:pPr>
              <a:buFontTx/>
              <a:buNone/>
            </a:pPr>
            <a:r>
              <a:rPr lang="en-GB" altLang="en-US" b="1"/>
              <a:t>			       P</a:t>
            </a:r>
            <a:r>
              <a:rPr lang="en-GB" altLang="en-US" b="1" baseline="-25000"/>
              <a:t>1 </a:t>
            </a:r>
            <a:r>
              <a:rPr lang="en-GB" altLang="en-US" b="1"/>
              <a:t>x V</a:t>
            </a:r>
            <a:r>
              <a:rPr lang="en-GB" altLang="en-US" b="1" baseline="-25000"/>
              <a:t>1</a:t>
            </a:r>
            <a:r>
              <a:rPr lang="en-GB" altLang="en-US" b="1"/>
              <a:t> =  P</a:t>
            </a:r>
            <a:r>
              <a:rPr lang="en-GB" altLang="en-US" b="1" baseline="-25000"/>
              <a:t>2</a:t>
            </a:r>
            <a:r>
              <a:rPr lang="en-GB" altLang="en-US" b="1"/>
              <a:t> x V</a:t>
            </a:r>
            <a:r>
              <a:rPr lang="en-GB" altLang="en-US" b="1" baseline="-25000"/>
              <a:t>2</a:t>
            </a:r>
          </a:p>
          <a:p>
            <a:r>
              <a:rPr lang="en-GB" altLang="en-US"/>
              <a:t>Let us look at the results again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D54F744-88E9-6BE0-9471-8E26E382C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GB" altLang="en-US" sz="3200" b="1">
                <a:solidFill>
                  <a:schemeClr val="tx1"/>
                </a:solidFill>
              </a:rPr>
              <a:t>Here are the results of the experiment</a:t>
            </a:r>
            <a:endParaRPr lang="en-US" altLang="en-US" sz="3200" b="1">
              <a:solidFill>
                <a:schemeClr val="tx1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0EB2B6-1DEF-2731-4945-847DC668C75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3962400"/>
            <a:ext cx="76962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Did you notice that if </a:t>
            </a:r>
            <a:r>
              <a:rPr lang="en-GB" altLang="en-US" sz="2400" b="1"/>
              <a:t>p</a:t>
            </a:r>
            <a:r>
              <a:rPr lang="en-GB" altLang="en-US" sz="2400"/>
              <a:t> is doubled, </a:t>
            </a:r>
            <a:r>
              <a:rPr lang="en-GB" altLang="en-US" sz="2400" b="1"/>
              <a:t>V</a:t>
            </a:r>
            <a:r>
              <a:rPr lang="en-GB" altLang="en-US" sz="2400"/>
              <a:t> is halved?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If p increases to 3 times as much, V decreases to a 1/3</a:t>
            </a:r>
            <a:r>
              <a:rPr lang="en-GB" altLang="en-US" sz="2400" baseline="30000"/>
              <a:t>rd</a:t>
            </a:r>
            <a:r>
              <a:rPr lang="en-GB" altLang="en-US" sz="2400"/>
              <a:t> . This means: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Volume is inversely proportional to pressure,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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u="sng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			         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p</a:t>
            </a:r>
            <a:r>
              <a:rPr lang="en-US" altLang="en-US" sz="2400"/>
              <a:t> </a:t>
            </a:r>
          </a:p>
        </p:txBody>
      </p:sp>
      <p:grpSp>
        <p:nvGrpSpPr>
          <p:cNvPr id="11375" name="Group 111">
            <a:extLst>
              <a:ext uri="{FF2B5EF4-FFF2-40B4-BE49-F238E27FC236}">
                <a16:creationId xmlns:a16="http://schemas.microsoft.com/office/drawing/2014/main" id="{E0A1612E-1699-A937-D26C-FEE078141CFE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066800"/>
            <a:ext cx="5829300" cy="2743200"/>
            <a:chOff x="-3" y="-3"/>
            <a:chExt cx="3672" cy="2435"/>
          </a:xfrm>
        </p:grpSpPr>
        <p:grpSp>
          <p:nvGrpSpPr>
            <p:cNvPr id="11373" name="Group 109">
              <a:extLst>
                <a:ext uri="{FF2B5EF4-FFF2-40B4-BE49-F238E27FC236}">
                  <a16:creationId xmlns:a16="http://schemas.microsoft.com/office/drawing/2014/main" id="{272FF708-A0CA-3990-92D1-2132E933F2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666" cy="2429"/>
              <a:chOff x="0" y="0"/>
              <a:chExt cx="3666" cy="2429"/>
            </a:xfrm>
          </p:grpSpPr>
          <p:grpSp>
            <p:nvGrpSpPr>
              <p:cNvPr id="11340" name="Group 76">
                <a:extLst>
                  <a:ext uri="{FF2B5EF4-FFF2-40B4-BE49-F238E27FC236}">
                    <a16:creationId xmlns:a16="http://schemas.microsoft.com/office/drawing/2014/main" id="{FD9CF069-3829-3B34-2661-906F822743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222" cy="509"/>
                <a:chOff x="0" y="0"/>
                <a:chExt cx="1222" cy="509"/>
              </a:xfrm>
            </p:grpSpPr>
            <p:sp>
              <p:nvSpPr>
                <p:cNvPr id="11339" name="Rectangle 75">
                  <a:extLst>
                    <a:ext uri="{FF2B5EF4-FFF2-40B4-BE49-F238E27FC236}">
                      <a16:creationId xmlns:a16="http://schemas.microsoft.com/office/drawing/2014/main" id="{51DAF5EF-5AC7-59E5-7D2A-AA30914A4A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1338" name="Group 74">
                  <a:extLst>
                    <a:ext uri="{FF2B5EF4-FFF2-40B4-BE49-F238E27FC236}">
                      <a16:creationId xmlns:a16="http://schemas.microsoft.com/office/drawing/2014/main" id="{EA7D2644-9DF7-F291-6D3D-EE3B0687DF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222" cy="509"/>
                  <a:chOff x="0" y="0"/>
                  <a:chExt cx="1222" cy="509"/>
                </a:xfrm>
              </p:grpSpPr>
              <p:sp>
                <p:nvSpPr>
                  <p:cNvPr id="11322" name="Rectangle 58">
                    <a:extLst>
                      <a:ext uri="{FF2B5EF4-FFF2-40B4-BE49-F238E27FC236}">
                        <a16:creationId xmlns:a16="http://schemas.microsoft.com/office/drawing/2014/main" id="{AF85B104-BFA2-1856-325A-D4962FE13A2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en-US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Pressure p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11337" name="Rectangle 73">
                    <a:extLst>
                      <a:ext uri="{FF2B5EF4-FFF2-40B4-BE49-F238E27FC236}">
                        <a16:creationId xmlns:a16="http://schemas.microsoft.com/office/drawing/2014/main" id="{1D931540-32EF-7A80-D69D-8D9A7C041A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1344" name="Group 80">
                <a:extLst>
                  <a:ext uri="{FF2B5EF4-FFF2-40B4-BE49-F238E27FC236}">
                    <a16:creationId xmlns:a16="http://schemas.microsoft.com/office/drawing/2014/main" id="{A4ABA257-35D3-E2C2-0C90-D8B7864C0D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0"/>
                <a:ext cx="1222" cy="509"/>
                <a:chOff x="1222" y="0"/>
                <a:chExt cx="1222" cy="509"/>
              </a:xfrm>
            </p:grpSpPr>
            <p:sp>
              <p:nvSpPr>
                <p:cNvPr id="11343" name="Rectangle 79">
                  <a:extLst>
                    <a:ext uri="{FF2B5EF4-FFF2-40B4-BE49-F238E27FC236}">
                      <a16:creationId xmlns:a16="http://schemas.microsoft.com/office/drawing/2014/main" id="{8ECFDB0E-14C3-BBE8-112D-5A991809A3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1342" name="Group 78">
                  <a:extLst>
                    <a:ext uri="{FF2B5EF4-FFF2-40B4-BE49-F238E27FC236}">
                      <a16:creationId xmlns:a16="http://schemas.microsoft.com/office/drawing/2014/main" id="{15A5D5F9-4830-45C0-E698-E72DF4806C4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22" y="0"/>
                  <a:ext cx="1222" cy="509"/>
                  <a:chOff x="1222" y="0"/>
                  <a:chExt cx="1222" cy="509"/>
                </a:xfrm>
              </p:grpSpPr>
              <p:sp>
                <p:nvSpPr>
                  <p:cNvPr id="11323" name="Rectangle 59">
                    <a:extLst>
                      <a:ext uri="{FF2B5EF4-FFF2-40B4-BE49-F238E27FC236}">
                        <a16:creationId xmlns:a16="http://schemas.microsoft.com/office/drawing/2014/main" id="{68419BB1-A59D-2281-82F4-A0A396C1F9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65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bIns="0"/>
                  <a:lstStyle/>
                  <a:p>
                    <a:pPr algn="ctr"/>
                    <a:r>
                      <a:rPr lang="en-US" altLang="en-US" sz="26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Volume V</a:t>
                    </a: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11341" name="Rectangle 77">
                    <a:extLst>
                      <a:ext uri="{FF2B5EF4-FFF2-40B4-BE49-F238E27FC236}">
                        <a16:creationId xmlns:a16="http://schemas.microsoft.com/office/drawing/2014/main" id="{A3859696-ECD8-B509-97CE-C7DA497914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22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1348" name="Group 84">
                <a:extLst>
                  <a:ext uri="{FF2B5EF4-FFF2-40B4-BE49-F238E27FC236}">
                    <a16:creationId xmlns:a16="http://schemas.microsoft.com/office/drawing/2014/main" id="{AC44F1ED-10F3-F65D-249E-F10A5E95A1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0"/>
                <a:ext cx="1222" cy="509"/>
                <a:chOff x="2444" y="0"/>
                <a:chExt cx="1222" cy="509"/>
              </a:xfrm>
            </p:grpSpPr>
            <p:sp>
              <p:nvSpPr>
                <p:cNvPr id="11347" name="Rectangle 83">
                  <a:extLst>
                    <a:ext uri="{FF2B5EF4-FFF2-40B4-BE49-F238E27FC236}">
                      <a16:creationId xmlns:a16="http://schemas.microsoft.com/office/drawing/2014/main" id="{5CF1F6CE-787A-C94D-E782-D479E3A82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0"/>
                  <a:ext cx="1222" cy="509"/>
                </a:xfrm>
                <a:prstGeom prst="rect">
                  <a:avLst/>
                </a:prstGeom>
                <a:solidFill>
                  <a:srgbClr val="A6A6A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1346" name="Group 82">
                  <a:extLst>
                    <a:ext uri="{FF2B5EF4-FFF2-40B4-BE49-F238E27FC236}">
                      <a16:creationId xmlns:a16="http://schemas.microsoft.com/office/drawing/2014/main" id="{24D2D60B-F131-2AA3-A04C-83E5177854E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44" y="0"/>
                  <a:ext cx="1222" cy="509"/>
                  <a:chOff x="2444" y="0"/>
                  <a:chExt cx="1222" cy="509"/>
                </a:xfrm>
              </p:grpSpPr>
              <p:sp>
                <p:nvSpPr>
                  <p:cNvPr id="11324" name="Rectangle 60">
                    <a:extLst>
                      <a:ext uri="{FF2B5EF4-FFF2-40B4-BE49-F238E27FC236}">
                        <a16:creationId xmlns:a16="http://schemas.microsoft.com/office/drawing/2014/main" id="{64C61855-C909-9000-BD13-E830E9B685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0"/>
                    <a:ext cx="1136" cy="509"/>
                  </a:xfrm>
                  <a:prstGeom prst="rect">
                    <a:avLst/>
                  </a:prstGeom>
                  <a:solidFill>
                    <a:srgbClr val="A6A6A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en-US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 x V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11345" name="Rectangle 81">
                    <a:extLst>
                      <a:ext uri="{FF2B5EF4-FFF2-40B4-BE49-F238E27FC236}">
                        <a16:creationId xmlns:a16="http://schemas.microsoft.com/office/drawing/2014/main" id="{03209608-61DE-646D-7B21-CAE9BF2FDE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0"/>
                    <a:ext cx="1222" cy="5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1350" name="Group 86">
                <a:extLst>
                  <a:ext uri="{FF2B5EF4-FFF2-40B4-BE49-F238E27FC236}">
                    <a16:creationId xmlns:a16="http://schemas.microsoft.com/office/drawing/2014/main" id="{D81CBA90-8A06-60E8-D054-859F418CEF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09"/>
                <a:ext cx="1222" cy="480"/>
                <a:chOff x="0" y="509"/>
                <a:chExt cx="1222" cy="480"/>
              </a:xfrm>
            </p:grpSpPr>
            <p:sp>
              <p:nvSpPr>
                <p:cNvPr id="11325" name="Rectangle 61">
                  <a:extLst>
                    <a:ext uri="{FF2B5EF4-FFF2-40B4-BE49-F238E27FC236}">
                      <a16:creationId xmlns:a16="http://schemas.microsoft.com/office/drawing/2014/main" id="{BF4DB1F1-15B9-7278-A89A-C394E3F347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0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1.1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49" name="Rectangle 85">
                  <a:extLst>
                    <a:ext uri="{FF2B5EF4-FFF2-40B4-BE49-F238E27FC236}">
                      <a16:creationId xmlns:a16="http://schemas.microsoft.com/office/drawing/2014/main" id="{2E74D88F-60C0-0692-BBE5-CE1538741A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52" name="Group 88">
                <a:extLst>
                  <a:ext uri="{FF2B5EF4-FFF2-40B4-BE49-F238E27FC236}">
                    <a16:creationId xmlns:a16="http://schemas.microsoft.com/office/drawing/2014/main" id="{CE013466-193B-8D13-FA4C-9C0F3919B3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509"/>
                <a:ext cx="1222" cy="480"/>
                <a:chOff x="1222" y="509"/>
                <a:chExt cx="1222" cy="480"/>
              </a:xfrm>
            </p:grpSpPr>
            <p:sp>
              <p:nvSpPr>
                <p:cNvPr id="11326" name="Rectangle 62">
                  <a:extLst>
                    <a:ext uri="{FF2B5EF4-FFF2-40B4-BE49-F238E27FC236}">
                      <a16:creationId xmlns:a16="http://schemas.microsoft.com/office/drawing/2014/main" id="{DD403E08-4D9D-BD75-E086-F50B6498A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50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40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51" name="Rectangle 87">
                  <a:extLst>
                    <a:ext uri="{FF2B5EF4-FFF2-40B4-BE49-F238E27FC236}">
                      <a16:creationId xmlns:a16="http://schemas.microsoft.com/office/drawing/2014/main" id="{0861E1E1-1D11-3A30-F2F3-2DE101694A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54" name="Group 90">
                <a:extLst>
                  <a:ext uri="{FF2B5EF4-FFF2-40B4-BE49-F238E27FC236}">
                    <a16:creationId xmlns:a16="http://schemas.microsoft.com/office/drawing/2014/main" id="{9907C3A7-C0AA-B533-40FD-445AE001F8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509"/>
                <a:ext cx="1222" cy="480"/>
                <a:chOff x="2444" y="509"/>
                <a:chExt cx="1222" cy="480"/>
              </a:xfrm>
            </p:grpSpPr>
            <p:sp>
              <p:nvSpPr>
                <p:cNvPr id="11327" name="Rectangle 63">
                  <a:extLst>
                    <a:ext uri="{FF2B5EF4-FFF2-40B4-BE49-F238E27FC236}">
                      <a16:creationId xmlns:a16="http://schemas.microsoft.com/office/drawing/2014/main" id="{D2E2C466-7901-2C2C-392B-00AEFA109F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50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44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53" name="Rectangle 89">
                  <a:extLst>
                    <a:ext uri="{FF2B5EF4-FFF2-40B4-BE49-F238E27FC236}">
                      <a16:creationId xmlns:a16="http://schemas.microsoft.com/office/drawing/2014/main" id="{CB317B26-AAEB-B412-E0DF-8E559B3650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50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56" name="Group 92">
                <a:extLst>
                  <a:ext uri="{FF2B5EF4-FFF2-40B4-BE49-F238E27FC236}">
                    <a16:creationId xmlns:a16="http://schemas.microsoft.com/office/drawing/2014/main" id="{1C501041-2D31-A638-6CB3-302F51600C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989"/>
                <a:ext cx="1222" cy="480"/>
                <a:chOff x="0" y="989"/>
                <a:chExt cx="1222" cy="480"/>
              </a:xfrm>
            </p:grpSpPr>
            <p:sp>
              <p:nvSpPr>
                <p:cNvPr id="11328" name="Rectangle 64">
                  <a:extLst>
                    <a:ext uri="{FF2B5EF4-FFF2-40B4-BE49-F238E27FC236}">
                      <a16:creationId xmlns:a16="http://schemas.microsoft.com/office/drawing/2014/main" id="{461F4534-01B5-5D4F-1A15-AEA90A9C9B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98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1.7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55" name="Rectangle 91">
                  <a:extLst>
                    <a:ext uri="{FF2B5EF4-FFF2-40B4-BE49-F238E27FC236}">
                      <a16:creationId xmlns:a16="http://schemas.microsoft.com/office/drawing/2014/main" id="{9A42C03F-C16B-FEDA-1451-A92800BC5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58" name="Group 94">
                <a:extLst>
                  <a:ext uri="{FF2B5EF4-FFF2-40B4-BE49-F238E27FC236}">
                    <a16:creationId xmlns:a16="http://schemas.microsoft.com/office/drawing/2014/main" id="{8BFFB78F-6D88-1B83-BFB9-CA9953917A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989"/>
                <a:ext cx="1222" cy="480"/>
                <a:chOff x="1222" y="989"/>
                <a:chExt cx="1222" cy="480"/>
              </a:xfrm>
            </p:grpSpPr>
            <p:sp>
              <p:nvSpPr>
                <p:cNvPr id="11329" name="Rectangle 65">
                  <a:extLst>
                    <a:ext uri="{FF2B5EF4-FFF2-40B4-BE49-F238E27FC236}">
                      <a16:creationId xmlns:a16="http://schemas.microsoft.com/office/drawing/2014/main" id="{3DE97143-A896-750D-27D3-07AB60CFB0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98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26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57" name="Rectangle 93">
                  <a:extLst>
                    <a:ext uri="{FF2B5EF4-FFF2-40B4-BE49-F238E27FC236}">
                      <a16:creationId xmlns:a16="http://schemas.microsoft.com/office/drawing/2014/main" id="{BC33A02B-102B-8C9F-DFE5-C193CA4D6E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60" name="Group 96">
                <a:extLst>
                  <a:ext uri="{FF2B5EF4-FFF2-40B4-BE49-F238E27FC236}">
                    <a16:creationId xmlns:a16="http://schemas.microsoft.com/office/drawing/2014/main" id="{C8783B9F-24E3-7900-E580-43C8C866B5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989"/>
                <a:ext cx="1222" cy="480"/>
                <a:chOff x="2444" y="989"/>
                <a:chExt cx="1222" cy="480"/>
              </a:xfrm>
            </p:grpSpPr>
            <p:sp>
              <p:nvSpPr>
                <p:cNvPr id="11330" name="Rectangle 66">
                  <a:extLst>
                    <a:ext uri="{FF2B5EF4-FFF2-40B4-BE49-F238E27FC236}">
                      <a16:creationId xmlns:a16="http://schemas.microsoft.com/office/drawing/2014/main" id="{00637A58-E74D-0CBA-9D93-BF61206701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98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44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59" name="Rectangle 95">
                  <a:extLst>
                    <a:ext uri="{FF2B5EF4-FFF2-40B4-BE49-F238E27FC236}">
                      <a16:creationId xmlns:a16="http://schemas.microsoft.com/office/drawing/2014/main" id="{098FF984-B106-ADC9-9A23-E4BA0A27F4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98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62" name="Group 98">
                <a:extLst>
                  <a:ext uri="{FF2B5EF4-FFF2-40B4-BE49-F238E27FC236}">
                    <a16:creationId xmlns:a16="http://schemas.microsoft.com/office/drawing/2014/main" id="{648CA924-1157-C3E1-6960-2DCE15F073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469"/>
                <a:ext cx="1222" cy="480"/>
                <a:chOff x="0" y="1469"/>
                <a:chExt cx="1222" cy="480"/>
              </a:xfrm>
            </p:grpSpPr>
            <p:sp>
              <p:nvSpPr>
                <p:cNvPr id="11331" name="Rectangle 67">
                  <a:extLst>
                    <a:ext uri="{FF2B5EF4-FFF2-40B4-BE49-F238E27FC236}">
                      <a16:creationId xmlns:a16="http://schemas.microsoft.com/office/drawing/2014/main" id="{3CB53F98-11F4-C548-C9F4-BAEF3E484B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46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2.2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61" name="Rectangle 97">
                  <a:extLst>
                    <a:ext uri="{FF2B5EF4-FFF2-40B4-BE49-F238E27FC236}">
                      <a16:creationId xmlns:a16="http://schemas.microsoft.com/office/drawing/2014/main" id="{33461F9D-437F-D3EC-81AC-2B66FEA52C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64" name="Group 100">
                <a:extLst>
                  <a:ext uri="{FF2B5EF4-FFF2-40B4-BE49-F238E27FC236}">
                    <a16:creationId xmlns:a16="http://schemas.microsoft.com/office/drawing/2014/main" id="{36FB876A-81ED-2CB1-B745-A68C2A86F6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1469"/>
                <a:ext cx="1222" cy="480"/>
                <a:chOff x="1222" y="1469"/>
                <a:chExt cx="1222" cy="480"/>
              </a:xfrm>
            </p:grpSpPr>
            <p:sp>
              <p:nvSpPr>
                <p:cNvPr id="11332" name="Rectangle 68">
                  <a:extLst>
                    <a:ext uri="{FF2B5EF4-FFF2-40B4-BE49-F238E27FC236}">
                      <a16:creationId xmlns:a16="http://schemas.microsoft.com/office/drawing/2014/main" id="{7CB57158-BD9B-E457-0D38-842B0D31AA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146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63" name="Rectangle 99">
                  <a:extLst>
                    <a:ext uri="{FF2B5EF4-FFF2-40B4-BE49-F238E27FC236}">
                      <a16:creationId xmlns:a16="http://schemas.microsoft.com/office/drawing/2014/main" id="{0671C7F1-8804-25D9-5045-13E63DFDA8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66" name="Group 102">
                <a:extLst>
                  <a:ext uri="{FF2B5EF4-FFF2-40B4-BE49-F238E27FC236}">
                    <a16:creationId xmlns:a16="http://schemas.microsoft.com/office/drawing/2014/main" id="{D64F4103-5999-68C1-3056-1573922BFE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1469"/>
                <a:ext cx="1222" cy="480"/>
                <a:chOff x="2444" y="1469"/>
                <a:chExt cx="1222" cy="480"/>
              </a:xfrm>
            </p:grpSpPr>
            <p:sp>
              <p:nvSpPr>
                <p:cNvPr id="11333" name="Rectangle 69">
                  <a:extLst>
                    <a:ext uri="{FF2B5EF4-FFF2-40B4-BE49-F238E27FC236}">
                      <a16:creationId xmlns:a16="http://schemas.microsoft.com/office/drawing/2014/main" id="{4AAEC23A-4AEB-42C2-F947-9E4E3673C2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146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44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65" name="Rectangle 101">
                  <a:extLst>
                    <a:ext uri="{FF2B5EF4-FFF2-40B4-BE49-F238E27FC236}">
                      <a16:creationId xmlns:a16="http://schemas.microsoft.com/office/drawing/2014/main" id="{8868DB3A-B175-2E08-40DF-3F159A27E3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146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68" name="Group 104">
                <a:extLst>
                  <a:ext uri="{FF2B5EF4-FFF2-40B4-BE49-F238E27FC236}">
                    <a16:creationId xmlns:a16="http://schemas.microsoft.com/office/drawing/2014/main" id="{77C33776-E3CD-28D6-6B9A-4D5F11F542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49"/>
                <a:ext cx="1222" cy="480"/>
                <a:chOff x="0" y="1949"/>
                <a:chExt cx="1222" cy="480"/>
              </a:xfrm>
            </p:grpSpPr>
            <p:sp>
              <p:nvSpPr>
                <p:cNvPr id="11334" name="Rectangle 70">
                  <a:extLst>
                    <a:ext uri="{FF2B5EF4-FFF2-40B4-BE49-F238E27FC236}">
                      <a16:creationId xmlns:a16="http://schemas.microsoft.com/office/drawing/2014/main" id="{E6DB32CF-F681-BCA6-B1E6-6F646714AB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94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2.6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67" name="Rectangle 103">
                  <a:extLst>
                    <a:ext uri="{FF2B5EF4-FFF2-40B4-BE49-F238E27FC236}">
                      <a16:creationId xmlns:a16="http://schemas.microsoft.com/office/drawing/2014/main" id="{108CC809-540C-7DE6-0DBA-863C0F0E47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70" name="Group 106">
                <a:extLst>
                  <a:ext uri="{FF2B5EF4-FFF2-40B4-BE49-F238E27FC236}">
                    <a16:creationId xmlns:a16="http://schemas.microsoft.com/office/drawing/2014/main" id="{9F36442B-3A2D-BBBA-F2AF-60950A04D8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2" y="1949"/>
                <a:ext cx="1222" cy="480"/>
                <a:chOff x="1222" y="1949"/>
                <a:chExt cx="1222" cy="480"/>
              </a:xfrm>
            </p:grpSpPr>
            <p:sp>
              <p:nvSpPr>
                <p:cNvPr id="11335" name="Rectangle 71">
                  <a:extLst>
                    <a:ext uri="{FF2B5EF4-FFF2-40B4-BE49-F238E27FC236}">
                      <a16:creationId xmlns:a16="http://schemas.microsoft.com/office/drawing/2014/main" id="{3FB264BC-2C4A-C4AA-0294-BBFFDDD0E6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5" y="194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17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69" name="Rectangle 105">
                  <a:extLst>
                    <a:ext uri="{FF2B5EF4-FFF2-40B4-BE49-F238E27FC236}">
                      <a16:creationId xmlns:a16="http://schemas.microsoft.com/office/drawing/2014/main" id="{B38758D4-323D-10F3-2F0F-5435B16281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22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372" name="Group 108">
                <a:extLst>
                  <a:ext uri="{FF2B5EF4-FFF2-40B4-BE49-F238E27FC236}">
                    <a16:creationId xmlns:a16="http://schemas.microsoft.com/office/drawing/2014/main" id="{AFC8BD93-BA79-01FE-6A65-88E6F377D4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44" y="1949"/>
                <a:ext cx="1222" cy="480"/>
                <a:chOff x="2444" y="1949"/>
                <a:chExt cx="1222" cy="480"/>
              </a:xfrm>
            </p:grpSpPr>
            <p:sp>
              <p:nvSpPr>
                <p:cNvPr id="11336" name="Rectangle 72">
                  <a:extLst>
                    <a:ext uri="{FF2B5EF4-FFF2-40B4-BE49-F238E27FC236}">
                      <a16:creationId xmlns:a16="http://schemas.microsoft.com/office/drawing/2014/main" id="{AD0E4AEA-8966-902D-4113-F69D329938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87" y="1949"/>
                  <a:ext cx="1136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20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44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1371" name="Rectangle 107">
                  <a:extLst>
                    <a:ext uri="{FF2B5EF4-FFF2-40B4-BE49-F238E27FC236}">
                      <a16:creationId xmlns:a16="http://schemas.microsoft.com/office/drawing/2014/main" id="{9DBBEC17-3943-F38E-0F28-4346EA25F9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4" y="1949"/>
                  <a:ext cx="1222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1374" name="Rectangle 110">
              <a:extLst>
                <a:ext uri="{FF2B5EF4-FFF2-40B4-BE49-F238E27FC236}">
                  <a16:creationId xmlns:a16="http://schemas.microsoft.com/office/drawing/2014/main" id="{6A879F9E-A08A-88E8-9248-59C16390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3672" cy="243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DD7E4C6-0F7D-6425-7ADC-178E11069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sort of graphs would this data give?</a:t>
            </a: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BDD92ED-72F3-D1E8-AEB3-8C8990013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If we plot volume directly against pressure we would get a downwards curve showing that volume gets smaller as the pressure gets larger, and vice versa.</a:t>
            </a:r>
          </a:p>
          <a:p>
            <a:endParaRPr lang="en-US" altLang="en-US"/>
          </a:p>
        </p:txBody>
      </p:sp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BF4104F3-CDF3-A7D4-A568-B5846B6E8A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038600"/>
          <a:ext cx="365760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4420217" imgH="2980952" progId="Paint.Picture">
                  <p:embed/>
                </p:oleObj>
              </mc:Choice>
              <mc:Fallback>
                <p:oleObj name="Bitmap Image" r:id="rId2" imgW="4420217" imgH="298095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038600"/>
                        <a:ext cx="3657600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66"/>
      </a:dk2>
      <a:lt2>
        <a:srgbClr val="777777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749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Andy</vt:lpstr>
      <vt:lpstr>Arial</vt:lpstr>
      <vt:lpstr>Symbol</vt:lpstr>
      <vt:lpstr>Bradley Hand ITC</vt:lpstr>
      <vt:lpstr>Default Design</vt:lpstr>
      <vt:lpstr>Bitmap Image</vt:lpstr>
      <vt:lpstr>Boyle’s Law</vt:lpstr>
      <vt:lpstr>What is Boyle’s Law? </vt:lpstr>
      <vt:lpstr>How can we write Boyle’s Law as a formula?</vt:lpstr>
      <vt:lpstr>How can we investigate Boyle’s Law?</vt:lpstr>
      <vt:lpstr>Boyle’s Law apparatus</vt:lpstr>
      <vt:lpstr>Below are some results of an experiment</vt:lpstr>
      <vt:lpstr>What these experimental results show</vt:lpstr>
      <vt:lpstr>Here are the results of the experiment</vt:lpstr>
      <vt:lpstr>What sort of graphs would this data give?</vt:lpstr>
      <vt:lpstr>Another way of plotting the data</vt:lpstr>
      <vt:lpstr>This leads us back to Boyle’s Law</vt:lpstr>
      <vt:lpstr>Problem:</vt:lpstr>
      <vt:lpstr>How we work this out:</vt:lpstr>
      <vt:lpstr>Here’s what you should have calculated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Boyle’s Law</dc:title>
  <dc:creator>gareth</dc:creator>
  <cp:lastModifiedBy>Nayan GRIFFITHS</cp:lastModifiedBy>
  <cp:revision>6</cp:revision>
  <dcterms:created xsi:type="dcterms:W3CDTF">2002-02-03T21:04:49Z</dcterms:created>
  <dcterms:modified xsi:type="dcterms:W3CDTF">2023-05-23T20:57:27Z</dcterms:modified>
</cp:coreProperties>
</file>